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7" r:id="rId10"/>
    <p:sldId id="268" r:id="rId11"/>
    <p:sldId id="269" r:id="rId12"/>
    <p:sldId id="262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3" r:id="rId22"/>
    <p:sldId id="264" r:id="rId23"/>
    <p:sldId id="287" r:id="rId24"/>
    <p:sldId id="288" r:id="rId25"/>
    <p:sldId id="279" r:id="rId26"/>
    <p:sldId id="280" r:id="rId27"/>
    <p:sldId id="281" r:id="rId28"/>
    <p:sldId id="282" r:id="rId29"/>
    <p:sldId id="284" r:id="rId30"/>
    <p:sldId id="285" r:id="rId31"/>
    <p:sldId id="290" r:id="rId32"/>
    <p:sldId id="28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47"/>
    <a:srgbClr val="5E66FD"/>
    <a:srgbClr val="53D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0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m Badr" userId="ec20312e-32c8-494b-9ccf-03e34c9268f0" providerId="ADAL" clId="{3F7A7D97-2DED-4B2B-B840-31896C3143DB}"/>
    <pc:docChg chg="custSel modSld">
      <pc:chgData name="Karim Badr" userId="ec20312e-32c8-494b-9ccf-03e34c9268f0" providerId="ADAL" clId="{3F7A7D97-2DED-4B2B-B840-31896C3143DB}" dt="2025-03-31T15:47:24.656" v="4" actId="478"/>
      <pc:docMkLst>
        <pc:docMk/>
      </pc:docMkLst>
      <pc:sldChg chg="delSp mod">
        <pc:chgData name="Karim Badr" userId="ec20312e-32c8-494b-9ccf-03e34c9268f0" providerId="ADAL" clId="{3F7A7D97-2DED-4B2B-B840-31896C3143DB}" dt="2025-03-31T15:47:16.939" v="3" actId="478"/>
        <pc:sldMkLst>
          <pc:docMk/>
          <pc:sldMk cId="2170401633" sldId="279"/>
        </pc:sldMkLst>
        <pc:spChg chg="del">
          <ac:chgData name="Karim Badr" userId="ec20312e-32c8-494b-9ccf-03e34c9268f0" providerId="ADAL" clId="{3F7A7D97-2DED-4B2B-B840-31896C3143DB}" dt="2025-03-31T15:47:16.939" v="3" actId="478"/>
          <ac:spMkLst>
            <pc:docMk/>
            <pc:sldMk cId="2170401633" sldId="279"/>
            <ac:spMk id="5" creationId="{75BD1C5C-3F37-0674-CF87-5C316A80C705}"/>
          </ac:spMkLst>
        </pc:spChg>
      </pc:sldChg>
      <pc:sldChg chg="delSp mod">
        <pc:chgData name="Karim Badr" userId="ec20312e-32c8-494b-9ccf-03e34c9268f0" providerId="ADAL" clId="{3F7A7D97-2DED-4B2B-B840-31896C3143DB}" dt="2025-03-31T15:47:02.956" v="1" actId="478"/>
        <pc:sldMkLst>
          <pc:docMk/>
          <pc:sldMk cId="1947696944" sldId="280"/>
        </pc:sldMkLst>
        <pc:spChg chg="del">
          <ac:chgData name="Karim Badr" userId="ec20312e-32c8-494b-9ccf-03e34c9268f0" providerId="ADAL" clId="{3F7A7D97-2DED-4B2B-B840-31896C3143DB}" dt="2025-03-31T15:47:02.956" v="1" actId="478"/>
          <ac:spMkLst>
            <pc:docMk/>
            <pc:sldMk cId="1947696944" sldId="280"/>
            <ac:spMk id="5" creationId="{BD67CD66-C3E3-8598-44F9-70DE1C1655CE}"/>
          </ac:spMkLst>
        </pc:spChg>
      </pc:sldChg>
      <pc:sldChg chg="delSp mod">
        <pc:chgData name="Karim Badr" userId="ec20312e-32c8-494b-9ccf-03e34c9268f0" providerId="ADAL" clId="{3F7A7D97-2DED-4B2B-B840-31896C3143DB}" dt="2025-03-31T15:47:09.454" v="2" actId="478"/>
        <pc:sldMkLst>
          <pc:docMk/>
          <pc:sldMk cId="2387186763" sldId="284"/>
        </pc:sldMkLst>
        <pc:spChg chg="del">
          <ac:chgData name="Karim Badr" userId="ec20312e-32c8-494b-9ccf-03e34c9268f0" providerId="ADAL" clId="{3F7A7D97-2DED-4B2B-B840-31896C3143DB}" dt="2025-03-31T15:47:09.454" v="2" actId="478"/>
          <ac:spMkLst>
            <pc:docMk/>
            <pc:sldMk cId="2387186763" sldId="284"/>
            <ac:spMk id="5" creationId="{8A89B228-E541-16C1-7595-371397534E25}"/>
          </ac:spMkLst>
        </pc:spChg>
      </pc:sldChg>
      <pc:sldChg chg="delSp mod">
        <pc:chgData name="Karim Badr" userId="ec20312e-32c8-494b-9ccf-03e34c9268f0" providerId="ADAL" clId="{3F7A7D97-2DED-4B2B-B840-31896C3143DB}" dt="2025-03-31T15:47:24.656" v="4" actId="478"/>
        <pc:sldMkLst>
          <pc:docMk/>
          <pc:sldMk cId="3680752070" sldId="287"/>
        </pc:sldMkLst>
        <pc:spChg chg="del">
          <ac:chgData name="Karim Badr" userId="ec20312e-32c8-494b-9ccf-03e34c9268f0" providerId="ADAL" clId="{3F7A7D97-2DED-4B2B-B840-31896C3143DB}" dt="2025-03-31T15:47:24.656" v="4" actId="478"/>
          <ac:spMkLst>
            <pc:docMk/>
            <pc:sldMk cId="3680752070" sldId="287"/>
            <ac:spMk id="7" creationId="{8956D487-8917-5281-2895-0B2D8A205CC9}"/>
          </ac:spMkLst>
        </pc:spChg>
      </pc:sldChg>
      <pc:sldChg chg="delSp mod">
        <pc:chgData name="Karim Badr" userId="ec20312e-32c8-494b-9ccf-03e34c9268f0" providerId="ADAL" clId="{3F7A7D97-2DED-4B2B-B840-31896C3143DB}" dt="2025-03-31T15:46:54.159" v="0" actId="478"/>
        <pc:sldMkLst>
          <pc:docMk/>
          <pc:sldMk cId="2159413404" sldId="289"/>
        </pc:sldMkLst>
        <pc:spChg chg="del">
          <ac:chgData name="Karim Badr" userId="ec20312e-32c8-494b-9ccf-03e34c9268f0" providerId="ADAL" clId="{3F7A7D97-2DED-4B2B-B840-31896C3143DB}" dt="2025-03-31T15:46:54.159" v="0" actId="478"/>
          <ac:spMkLst>
            <pc:docMk/>
            <pc:sldMk cId="2159413404" sldId="289"/>
            <ac:spMk id="3" creationId="{303FB9B1-D2EB-D792-3338-1E9F896A8051}"/>
          </ac:spMkLst>
        </pc:spChg>
      </pc:sldChg>
    </pc:docChg>
  </pc:docChgLst>
  <pc:docChgLst>
    <pc:chgData name="Paul Agnello" userId="47159977-5700-4319-acf6-b56f1587b7f4" providerId="ADAL" clId="{45B389A6-0D34-4B06-867B-F1D692755DCA}"/>
    <pc:docChg chg="custSel delSld modSld">
      <pc:chgData name="Paul Agnello" userId="47159977-5700-4319-acf6-b56f1587b7f4" providerId="ADAL" clId="{45B389A6-0D34-4B06-867B-F1D692755DCA}" dt="2025-03-31T15:24:17.381" v="9" actId="1076"/>
      <pc:docMkLst>
        <pc:docMk/>
      </pc:docMkLst>
      <pc:sldChg chg="addSp delSp modSp mod">
        <pc:chgData name="Paul Agnello" userId="47159977-5700-4319-acf6-b56f1587b7f4" providerId="ADAL" clId="{45B389A6-0D34-4B06-867B-F1D692755DCA}" dt="2025-03-31T15:23:00.887" v="2" actId="1076"/>
        <pc:sldMkLst>
          <pc:docMk/>
          <pc:sldMk cId="2170401633" sldId="279"/>
        </pc:sldMkLst>
        <pc:spChg chg="add mod">
          <ac:chgData name="Paul Agnello" userId="47159977-5700-4319-acf6-b56f1587b7f4" providerId="ADAL" clId="{45B389A6-0D34-4B06-867B-F1D692755DCA}" dt="2025-03-31T15:22:56.923" v="0" actId="478"/>
          <ac:spMkLst>
            <pc:docMk/>
            <pc:sldMk cId="2170401633" sldId="279"/>
            <ac:spMk id="5" creationId="{75BD1C5C-3F37-0674-CF87-5C316A80C705}"/>
          </ac:spMkLst>
        </pc:spChg>
        <pc:picChg chg="del">
          <ac:chgData name="Paul Agnello" userId="47159977-5700-4319-acf6-b56f1587b7f4" providerId="ADAL" clId="{45B389A6-0D34-4B06-867B-F1D692755DCA}" dt="2025-03-31T15:22:56.923" v="0" actId="478"/>
          <ac:picMkLst>
            <pc:docMk/>
            <pc:sldMk cId="2170401633" sldId="279"/>
            <ac:picMk id="4" creationId="{5D10BA4E-103D-D9D6-22C2-56C86F8DCA02}"/>
          </ac:picMkLst>
        </pc:picChg>
        <pc:picChg chg="add mod">
          <ac:chgData name="Paul Agnello" userId="47159977-5700-4319-acf6-b56f1587b7f4" providerId="ADAL" clId="{45B389A6-0D34-4B06-867B-F1D692755DCA}" dt="2025-03-31T15:23:00.887" v="2" actId="1076"/>
          <ac:picMkLst>
            <pc:docMk/>
            <pc:sldMk cId="2170401633" sldId="279"/>
            <ac:picMk id="7" creationId="{FA90151E-C375-B8F3-F29F-C7293C797C4D}"/>
          </ac:picMkLst>
        </pc:picChg>
      </pc:sldChg>
      <pc:sldChg chg="addSp delSp modSp mod">
        <pc:chgData name="Paul Agnello" userId="47159977-5700-4319-acf6-b56f1587b7f4" providerId="ADAL" clId="{45B389A6-0D34-4B06-867B-F1D692755DCA}" dt="2025-03-31T15:23:31.540" v="6" actId="1076"/>
        <pc:sldMkLst>
          <pc:docMk/>
          <pc:sldMk cId="1947696944" sldId="280"/>
        </pc:sldMkLst>
        <pc:spChg chg="add mod">
          <ac:chgData name="Paul Agnello" userId="47159977-5700-4319-acf6-b56f1587b7f4" providerId="ADAL" clId="{45B389A6-0D34-4B06-867B-F1D692755DCA}" dt="2025-03-31T15:23:28.038" v="3" actId="478"/>
          <ac:spMkLst>
            <pc:docMk/>
            <pc:sldMk cId="1947696944" sldId="280"/>
            <ac:spMk id="5" creationId="{BD67CD66-C3E3-8598-44F9-70DE1C1655CE}"/>
          </ac:spMkLst>
        </pc:spChg>
        <pc:picChg chg="del">
          <ac:chgData name="Paul Agnello" userId="47159977-5700-4319-acf6-b56f1587b7f4" providerId="ADAL" clId="{45B389A6-0D34-4B06-867B-F1D692755DCA}" dt="2025-03-31T15:23:28.038" v="3" actId="478"/>
          <ac:picMkLst>
            <pc:docMk/>
            <pc:sldMk cId="1947696944" sldId="280"/>
            <ac:picMk id="4" creationId="{34F80D46-7B16-6E55-6C1E-7C54CCD64296}"/>
          </ac:picMkLst>
        </pc:picChg>
        <pc:picChg chg="add mod">
          <ac:chgData name="Paul Agnello" userId="47159977-5700-4319-acf6-b56f1587b7f4" providerId="ADAL" clId="{45B389A6-0D34-4B06-867B-F1D692755DCA}" dt="2025-03-31T15:23:31.540" v="6" actId="1076"/>
          <ac:picMkLst>
            <pc:docMk/>
            <pc:sldMk cId="1947696944" sldId="280"/>
            <ac:picMk id="7" creationId="{A0735D11-27FD-23F6-A9FC-351B535C33FE}"/>
          </ac:picMkLst>
        </pc:picChg>
      </pc:sldChg>
      <pc:sldChg chg="del">
        <pc:chgData name="Paul Agnello" userId="47159977-5700-4319-acf6-b56f1587b7f4" providerId="ADAL" clId="{45B389A6-0D34-4B06-867B-F1D692755DCA}" dt="2025-03-31T15:24:10.531" v="8" actId="47"/>
        <pc:sldMkLst>
          <pc:docMk/>
          <pc:sldMk cId="1371433076" sldId="283"/>
        </pc:sldMkLst>
      </pc:sldChg>
      <pc:sldChg chg="del">
        <pc:chgData name="Paul Agnello" userId="47159977-5700-4319-acf6-b56f1587b7f4" providerId="ADAL" clId="{45B389A6-0D34-4B06-867B-F1D692755DCA}" dt="2025-03-31T15:23:57.709" v="7" actId="47"/>
        <pc:sldMkLst>
          <pc:docMk/>
          <pc:sldMk cId="2497777254" sldId="286"/>
        </pc:sldMkLst>
      </pc:sldChg>
      <pc:sldChg chg="modSp mod">
        <pc:chgData name="Paul Agnello" userId="47159977-5700-4319-acf6-b56f1587b7f4" providerId="ADAL" clId="{45B389A6-0D34-4B06-867B-F1D692755DCA}" dt="2025-03-31T15:24:17.381" v="9" actId="1076"/>
        <pc:sldMkLst>
          <pc:docMk/>
          <pc:sldMk cId="2159413404" sldId="289"/>
        </pc:sldMkLst>
        <pc:picChg chg="mod">
          <ac:chgData name="Paul Agnello" userId="47159977-5700-4319-acf6-b56f1587b7f4" providerId="ADAL" clId="{45B389A6-0D34-4B06-867B-F1D692755DCA}" dt="2025-03-31T15:24:17.381" v="9" actId="1076"/>
          <ac:picMkLst>
            <pc:docMk/>
            <pc:sldMk cId="2159413404" sldId="289"/>
            <ac:picMk id="5" creationId="{CD438865-877B-1358-9299-F15DBFC0285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C3CB1-34AE-4109-AA51-00486CEBAB21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BFC50-DB4E-4127-9766-E7BF3B960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3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Karim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BFC50-DB4E-4127-9766-E7BF3B9605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38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Karim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BFC50-DB4E-4127-9766-E7BF3B9605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534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Karim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BFC50-DB4E-4127-9766-E7BF3B9605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29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Karim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BFC50-DB4E-4127-9766-E7BF3B9605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790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Yuyun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BFC50-DB4E-4127-9766-E7BF3B9605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87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Karim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BFC50-DB4E-4127-9766-E7BF3B96051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93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BFC50-DB4E-4127-9766-E7BF3B96051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95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1121-EFBD-67CC-AD64-E55211345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72523-54D1-0BC4-B754-6B2F7977E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29E02-483C-9C32-7FFF-E9CC92E8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2C98C-2977-5525-770A-BEB6B808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1ABB4-5B8F-EC44-A622-70A3CB6B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66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86FA-D3B3-4550-931A-E67F50AB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D56E5-8E53-1EA3-B2B5-136EF15AE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1C39-9B43-6834-25A4-4194F8A9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2A3C-E388-DCAA-DECB-18F3F21E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4F48B-3B1E-0460-B40D-EA3D1C91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113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D1334-ADD4-157D-2845-1805C298D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4D812-0A79-0D9D-C3F6-5531D2FE5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7947-2F3C-3422-3D28-22961133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C5801-E74B-5E3A-1D05-27091F75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E1A33-8283-F551-5C8D-16626274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3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BF17-8DB9-BCAA-94CC-DCA44A0A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379AA-C514-825E-9D5C-E818C9E26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BFD5C-E284-A67B-D52E-B1A14BA5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D3077-2D68-EA8B-A14B-F5CA8C28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3F6DC-0079-B56D-6FA5-584F99A8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1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6D24-A6C6-9014-A49B-B46786E2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D126F-1B73-B291-A57B-9EBBB28B1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9DB5C-E4EA-027A-C092-5D9F5A8F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1C7EF-65C4-68FB-DACD-29058263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8305-62D7-47DA-14F9-385247DF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3DA3-97F9-BF04-6CC9-2B4C8C1F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3429-B7FC-0DDF-8457-C574735B8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D4F5B-3EFC-CEEF-64F7-949232B96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C9272-A1BA-4663-9DFB-300180BF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B07B7-97E1-D724-CC60-529D6C63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3E264-60C5-13D5-A2CE-E21FC729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56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D646-C5D5-4328-124B-BAD4179C7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7700-6B39-347A-DA2C-154D7DB6E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6E9AB-5494-482D-0BD1-AB05E06B7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BC121-322D-D69D-05EC-F2883FF93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875C2-548B-ED50-6B18-113F43EC5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56D07-C3CB-C0F7-5FF4-E2CE5D7B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B1F7B-5D27-7781-4BEB-0699BB57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053BF-9737-457F-76F6-D851F259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68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1F37-60FF-9BE8-B7B2-82F73243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6F36E-9D8B-CA58-5261-D5727783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A0F43-70E1-442E-3289-E9F6DBF2E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7C32F-5DB4-8414-2F0C-FB994E38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97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1FEAF-1E16-C524-3A2B-9FC691B3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BF44A-F158-8B3B-E089-F8749C9E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7B31C-7B10-3DF2-A1B7-1DE52C6E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60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6369-7F35-0874-85F6-87714472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C51EE-CE61-4185-3722-BC99DE20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B9E4C-8FF0-AC61-57FF-27B7B27EE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C9860-0EE4-A581-929C-E8A85031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E4EF1-474A-F390-C7E2-21066E9B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60F55-9A32-5CDA-CBCE-157076E5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5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5E8F-E763-E834-CCAB-CB5A67CF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24CD8-A64A-AB70-93A7-5FDF680D7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7592A-72CA-BA4A-F142-C62F47E68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27F38-9B27-C993-5C50-AFD98EF1C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D1F77-5B88-F4BE-53D1-91E36DCD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992B3-4F60-7961-2CE5-25627751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97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6B5E66-4B70-392D-46D8-7B219731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C5712-FA1E-C728-9C2D-F314C89DB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07BD1-45C5-0265-E3A4-D48F0037F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001C06-E19A-43BE-9F2C-3AD7684791AB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1ECA-4C42-5A41-78B9-24CD19A85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CA56-1646-4AB1-CCCA-21CB76AE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77469-281F-4DDB-A510-689792FAE7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dify.ai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karimhbadr1/SIOP_2025_ChatBot_Master_Tutori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065C-67CD-2DDF-5874-EE3A22247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Building RAG Q&amp;A Bots for I/O Psychologists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1C055-44AC-A27E-DADE-967C2CFD9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A step-by-step tutorial</a:t>
            </a:r>
            <a:endParaRPr lang="en-GB" sz="3200"/>
          </a:p>
        </p:txBody>
      </p:sp>
      <p:pic>
        <p:nvPicPr>
          <p:cNvPr id="5" name="Picture 4" descr="A black and red sign with blue text&#10;&#10;Description automatically generated">
            <a:extLst>
              <a:ext uri="{FF2B5EF4-FFF2-40B4-BE49-F238E27FC236}">
                <a16:creationId xmlns:a16="http://schemas.microsoft.com/office/drawing/2014/main" id="{B332B7FD-DCC4-B9E8-FD57-E891873FE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" y="5045881"/>
            <a:ext cx="4920792" cy="15657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597F94-8329-EC61-725F-23F87E811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2502" y="5395347"/>
            <a:ext cx="2286000" cy="866775"/>
          </a:xfrm>
          <a:prstGeom prst="rect">
            <a:avLst/>
          </a:prstGeom>
        </p:spPr>
      </p:pic>
      <p:pic>
        <p:nvPicPr>
          <p:cNvPr id="9" name="Picture 8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562424D5-56C4-E6AF-5FBF-9654B9DD2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29" y="5156457"/>
            <a:ext cx="2422623" cy="13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062-67E4-AB61-A9C8-F3AE337D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Creating Chunks</a:t>
            </a:r>
            <a:endParaRPr lang="en-GB" i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47030-6E59-4660-60C8-0E2D22579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574" y="1446414"/>
            <a:ext cx="11176851" cy="51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A diagram of a question&#10;&#10;AI-generated content may be incorrect.">
            <a:extLst>
              <a:ext uri="{FF2B5EF4-FFF2-40B4-BE49-F238E27FC236}">
                <a16:creationId xmlns:a16="http://schemas.microsoft.com/office/drawing/2014/main" id="{3DE490C9-A8D4-7C14-8836-8DCD1726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65" y="360313"/>
            <a:ext cx="7080164" cy="6132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448D7-1B57-F0D5-8608-BE174197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8780" cy="1325563"/>
          </a:xfrm>
        </p:spPr>
        <p:txBody>
          <a:bodyPr/>
          <a:lstStyle/>
          <a:p>
            <a:r>
              <a:rPr lang="en-US" dirty="0"/>
              <a:t>RAG: </a:t>
            </a:r>
            <a:br>
              <a:rPr lang="en-US" dirty="0"/>
            </a:br>
            <a:r>
              <a:rPr lang="en-US" dirty="0"/>
              <a:t>The Process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9B8EC-47A7-7AE7-A031-A8B79A15E225}"/>
              </a:ext>
            </a:extLst>
          </p:cNvPr>
          <p:cNvSpPr/>
          <p:nvPr/>
        </p:nvSpPr>
        <p:spPr>
          <a:xfrm>
            <a:off x="9315444" y="360313"/>
            <a:ext cx="2505253" cy="1867498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CAB1F-0D3E-C30A-E138-C8E38E6DD01C}"/>
              </a:ext>
            </a:extLst>
          </p:cNvPr>
          <p:cNvSpPr txBox="1"/>
          <p:nvPr/>
        </p:nvSpPr>
        <p:spPr>
          <a:xfrm>
            <a:off x="479502" y="3067050"/>
            <a:ext cx="4368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FF5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endParaRPr lang="en-GB" sz="5400" b="1">
              <a:solidFill>
                <a:srgbClr val="FF5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7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6705-EEBB-4951-DCCE-82CF215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Embeddings</a:t>
            </a:r>
            <a:endParaRPr lang="en-GB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1FA40-173A-CF78-4258-D52FF517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</a:p>
          <a:p>
            <a:pPr lvl="1"/>
            <a:r>
              <a:rPr lang="en-US" sz="2400" dirty="0">
                <a:ea typeface="+mn-lt"/>
                <a:cs typeface="+mn-lt"/>
              </a:rPr>
              <a:t>Embeddings are numerical representations (vectors) of text, images, or other data in a high-dimensional space, capturing their meaning or context.</a:t>
            </a:r>
            <a:endParaRPr lang="en-US" dirty="0"/>
          </a:p>
          <a:p>
            <a:r>
              <a:rPr lang="en-GB" b="1" dirty="0"/>
              <a:t>Usage in RAG Chatbots</a:t>
            </a:r>
          </a:p>
          <a:p>
            <a:pPr lvl="1">
              <a:buFont typeface=""/>
              <a:buChar char="•"/>
            </a:pPr>
            <a:r>
              <a:rPr lang="en-US" dirty="0">
                <a:cs typeface="Arial"/>
              </a:rPr>
              <a:t>Enables the retriever to understand and compare the similarity between a user’s query and stored chunks.</a:t>
            </a:r>
          </a:p>
          <a:p>
            <a:pPr lvl="1">
              <a:buFont typeface=""/>
              <a:buChar char="•"/>
            </a:pPr>
            <a:r>
              <a:rPr lang="en-US" dirty="0">
                <a:cs typeface="Arial"/>
              </a:rPr>
              <a:t>Enables semantic search: e.g., find SIOP sections on “predictive bias” without exact keywords).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227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6705-EEBB-4951-DCCE-82CF215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Embeddings</a:t>
            </a:r>
            <a:endParaRPr lang="en-GB" i="1" dirty="0"/>
          </a:p>
        </p:txBody>
      </p:sp>
      <p:pic>
        <p:nvPicPr>
          <p:cNvPr id="6" name="Picture 5" descr="A screenshot of a login&#10;&#10;AI-generated content may be incorrect.">
            <a:extLst>
              <a:ext uri="{FF2B5EF4-FFF2-40B4-BE49-F238E27FC236}">
                <a16:creationId xmlns:a16="http://schemas.microsoft.com/office/drawing/2014/main" id="{EF63A899-9CA4-1F77-E569-0F6845DB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41" y="1335782"/>
            <a:ext cx="7595717" cy="2190812"/>
          </a:xfrm>
          <a:prstGeom prst="rect">
            <a:avLst/>
          </a:prstGeom>
        </p:spPr>
      </p:pic>
      <p:pic>
        <p:nvPicPr>
          <p:cNvPr id="7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67361B-6D3E-7EE8-CFA3-A85DFAF01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7198" y="3561114"/>
            <a:ext cx="9295552" cy="3008935"/>
          </a:xfrm>
        </p:spPr>
      </p:pic>
    </p:spTree>
    <p:extLst>
      <p:ext uri="{BB962C8B-B14F-4D97-AF65-F5344CB8AC3E}">
        <p14:creationId xmlns:p14="http://schemas.microsoft.com/office/powerpoint/2010/main" val="49491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6705-EEBB-4951-DCCE-82CF215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Creating Embeddings</a:t>
            </a:r>
            <a:endParaRPr lang="en-GB" i="1"/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EE4E5E4B-1611-A2E6-EEE6-BDE4DA4B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53" y="1828117"/>
            <a:ext cx="9657914" cy="3857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1B920D-D585-435F-4282-52B57B3D3360}"/>
              </a:ext>
            </a:extLst>
          </p:cNvPr>
          <p:cNvSpPr txBox="1"/>
          <p:nvPr/>
        </p:nvSpPr>
        <p:spPr>
          <a:xfrm>
            <a:off x="356062" y="1828117"/>
            <a:ext cx="4897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sz="1800" dirty="0"/>
              <a:t>re-trained models (e.g., all-MiniLM-L6-v2)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APIs (OpenAI's Text-embedding models)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E7CAE-4613-A5A3-5F86-FCB180EC0B9A}"/>
              </a:ext>
            </a:extLst>
          </p:cNvPr>
          <p:cNvSpPr txBox="1"/>
          <p:nvPr/>
        </p:nvSpPr>
        <p:spPr>
          <a:xfrm>
            <a:off x="4848868" y="5823332"/>
            <a:ext cx="282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2: Process Chunks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1E479-D170-189D-0CB2-6533A4A0D2F6}"/>
              </a:ext>
            </a:extLst>
          </p:cNvPr>
          <p:cNvSpPr txBox="1"/>
          <p:nvPr/>
        </p:nvSpPr>
        <p:spPr>
          <a:xfrm>
            <a:off x="8149242" y="5823332"/>
            <a:ext cx="282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3: Generate Vectors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CC370-8C02-A6E3-1B61-FEDCBC1C67E6}"/>
              </a:ext>
            </a:extLst>
          </p:cNvPr>
          <p:cNvSpPr txBox="1"/>
          <p:nvPr/>
        </p:nvSpPr>
        <p:spPr>
          <a:xfrm>
            <a:off x="1562100" y="5823332"/>
            <a:ext cx="563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1: Pick a Model</a:t>
            </a:r>
          </a:p>
        </p:txBody>
      </p:sp>
    </p:spTree>
    <p:extLst>
      <p:ext uri="{BB962C8B-B14F-4D97-AF65-F5344CB8AC3E}">
        <p14:creationId xmlns:p14="http://schemas.microsoft.com/office/powerpoint/2010/main" val="152465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A diagram of a question&#10;&#10;AI-generated content may be incorrect.">
            <a:extLst>
              <a:ext uri="{FF2B5EF4-FFF2-40B4-BE49-F238E27FC236}">
                <a16:creationId xmlns:a16="http://schemas.microsoft.com/office/drawing/2014/main" id="{3DE490C9-A8D4-7C14-8836-8DCD1726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65" y="360313"/>
            <a:ext cx="7080164" cy="6132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448D7-1B57-F0D5-8608-BE174197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8780" cy="1325563"/>
          </a:xfrm>
        </p:spPr>
        <p:txBody>
          <a:bodyPr/>
          <a:lstStyle/>
          <a:p>
            <a:r>
              <a:rPr lang="en-US" dirty="0"/>
              <a:t>RAG: </a:t>
            </a:r>
            <a:br>
              <a:rPr lang="en-US" dirty="0"/>
            </a:br>
            <a:r>
              <a:rPr lang="en-US" dirty="0"/>
              <a:t>The Process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9B8EC-47A7-7AE7-A031-A8B79A15E225}"/>
              </a:ext>
            </a:extLst>
          </p:cNvPr>
          <p:cNvSpPr/>
          <p:nvPr/>
        </p:nvSpPr>
        <p:spPr>
          <a:xfrm>
            <a:off x="10291156" y="2294313"/>
            <a:ext cx="1612669" cy="1429789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CAB1F-0D3E-C30A-E138-C8E38E6DD01C}"/>
              </a:ext>
            </a:extLst>
          </p:cNvPr>
          <p:cNvSpPr txBox="1"/>
          <p:nvPr/>
        </p:nvSpPr>
        <p:spPr>
          <a:xfrm>
            <a:off x="479502" y="3067050"/>
            <a:ext cx="4368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5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endParaRPr lang="en-GB" sz="5400" b="1" dirty="0">
              <a:solidFill>
                <a:srgbClr val="FF5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5C049-4222-3D12-16E2-BB4A330E58D9}"/>
              </a:ext>
            </a:extLst>
          </p:cNvPr>
          <p:cNvSpPr/>
          <p:nvPr/>
        </p:nvSpPr>
        <p:spPr>
          <a:xfrm>
            <a:off x="7035338" y="2711699"/>
            <a:ext cx="1612669" cy="1677421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39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A3A7-91C9-5020-16BA-D5D54D32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Searching: Topic Fusion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AE1D4-B4BF-8F14-23A1-C32E388C9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Fuse Topics</a:t>
            </a:r>
            <a:r>
              <a:rPr lang="en-US" dirty="0">
                <a:ea typeface="+mn-lt"/>
                <a:cs typeface="+mn-lt"/>
              </a:rPr>
              <a:t>: Split query into two richer sub-queries: </a:t>
            </a:r>
            <a:endParaRPr lang="en-US" dirty="0"/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“What’s criterion validity?” → </a:t>
            </a:r>
            <a:endParaRPr lang="en-US" dirty="0"/>
          </a:p>
          <a:p>
            <a:pPr marL="1200150" lvl="2" indent="-285750">
              <a:lnSpc>
                <a:spcPct val="11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“How is criterion validity defined?” (targets definitions).</a:t>
            </a:r>
            <a:endParaRPr lang="en-US" dirty="0"/>
          </a:p>
          <a:p>
            <a:pPr marL="1200150" lvl="2" indent="-285750">
              <a:lnSpc>
                <a:spcPct val="11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“What evidence supports criterion validity?” (targets examples).</a:t>
            </a:r>
            <a:endParaRPr lang="en-US" dirty="0"/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Embed Queries</a:t>
            </a:r>
            <a:r>
              <a:rPr lang="en-US" dirty="0">
                <a:ea typeface="+mn-lt"/>
                <a:cs typeface="+mn-lt"/>
              </a:rPr>
              <a:t>: Convert both to vectors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Compare Vectors</a:t>
            </a:r>
            <a:r>
              <a:rPr lang="en-US" dirty="0">
                <a:ea typeface="+mn-lt"/>
                <a:cs typeface="+mn-lt"/>
              </a:rPr>
              <a:t>: Match each to SIOP chunks (e.g., p. 18’s “Evidence for criterion-related validity…”).</a:t>
            </a:r>
            <a:endParaRPr lang="en-US" dirty="0"/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Rank Results</a:t>
            </a:r>
            <a:r>
              <a:rPr lang="en-US" dirty="0">
                <a:ea typeface="+mn-lt"/>
                <a:cs typeface="+mn-lt"/>
              </a:rPr>
              <a:t>: Pick top 2 chunks per sub-query (4 total) using cosine similarity.</a:t>
            </a:r>
            <a:endParaRPr lang="en-US" dirty="0"/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Retrieve</a:t>
            </a:r>
            <a:r>
              <a:rPr lang="en-US" dirty="0">
                <a:ea typeface="+mn-lt"/>
                <a:cs typeface="+mn-lt"/>
              </a:rPr>
              <a:t>: Return chunks with metadata (e.g., “SIOP Principles,” “p. 18”).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84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A3A7-91C9-5020-16BA-D5D54D32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Searching: Topic Fusion</a:t>
            </a:r>
            <a:endParaRPr lang="en-GB" i="1" dirty="0"/>
          </a:p>
        </p:txBody>
      </p:sp>
      <p:pic>
        <p:nvPicPr>
          <p:cNvPr id="6" name="Picture 5" descr="A screenshot of a test&#10;&#10;AI-generated content may be incorrect.">
            <a:extLst>
              <a:ext uri="{FF2B5EF4-FFF2-40B4-BE49-F238E27FC236}">
                <a16:creationId xmlns:a16="http://schemas.microsoft.com/office/drawing/2014/main" id="{D0C09B4A-13A9-6C0C-B3C1-453D3182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381"/>
            <a:ext cx="12192000" cy="22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EE-F133-033E-7C30-651B6706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Searching: Cosine Similarity &amp; Vector Search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2E5B4-8A8C-C0A6-D363-5CEF4F5A2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Cosine Similarity</a:t>
            </a:r>
            <a:r>
              <a:rPr lang="en-US" dirty="0"/>
              <a:t>: a measure of how close 2 vectors are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 = identical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0 = unrelated</a:t>
            </a:r>
          </a:p>
          <a:p>
            <a:pPr>
              <a:lnSpc>
                <a:spcPct val="100000"/>
              </a:lnSpc>
            </a:pPr>
            <a:r>
              <a:rPr lang="en-US" b="1" dirty="0"/>
              <a:t>Example: </a:t>
            </a:r>
            <a:r>
              <a:rPr lang="en-US" dirty="0"/>
              <a:t>Query “What’s criterion validity?” vs. p. 18 chunk “Evidence for criterion-related validity…” → high score (~0.9).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Tools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FAISS (Local) : Fast vector search library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Pinecone (Cloud): Scalable vector DB</a:t>
            </a:r>
          </a:p>
        </p:txBody>
      </p:sp>
    </p:spTree>
    <p:extLst>
      <p:ext uri="{BB962C8B-B14F-4D97-AF65-F5344CB8AC3E}">
        <p14:creationId xmlns:p14="http://schemas.microsoft.com/office/powerpoint/2010/main" val="147234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A diagram of a question&#10;&#10;AI-generated content may be incorrect.">
            <a:extLst>
              <a:ext uri="{FF2B5EF4-FFF2-40B4-BE49-F238E27FC236}">
                <a16:creationId xmlns:a16="http://schemas.microsoft.com/office/drawing/2014/main" id="{3DE490C9-A8D4-7C14-8836-8DCD1726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65" y="360313"/>
            <a:ext cx="7080164" cy="6132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448D7-1B57-F0D5-8608-BE174197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8780" cy="1325563"/>
          </a:xfrm>
        </p:spPr>
        <p:txBody>
          <a:bodyPr/>
          <a:lstStyle/>
          <a:p>
            <a:r>
              <a:rPr lang="en-US" dirty="0"/>
              <a:t>RAG: </a:t>
            </a:r>
            <a:br>
              <a:rPr lang="en-US" dirty="0"/>
            </a:br>
            <a:r>
              <a:rPr lang="en-US" dirty="0"/>
              <a:t>The Process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9B8EC-47A7-7AE7-A031-A8B79A15E225}"/>
              </a:ext>
            </a:extLst>
          </p:cNvPr>
          <p:cNvSpPr/>
          <p:nvPr/>
        </p:nvSpPr>
        <p:spPr>
          <a:xfrm>
            <a:off x="5636028" y="4821376"/>
            <a:ext cx="2261063" cy="1671499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CAB1F-0D3E-C30A-E138-C8E38E6DD01C}"/>
              </a:ext>
            </a:extLst>
          </p:cNvPr>
          <p:cNvSpPr txBox="1"/>
          <p:nvPr/>
        </p:nvSpPr>
        <p:spPr>
          <a:xfrm>
            <a:off x="479502" y="3067050"/>
            <a:ext cx="4368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5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 Forming</a:t>
            </a:r>
            <a:endParaRPr lang="en-GB" sz="5400" b="1" dirty="0">
              <a:solidFill>
                <a:srgbClr val="FF5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83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D9378E91-52BD-D8A3-9BCC-030B4D50630D}"/>
              </a:ext>
            </a:extLst>
          </p:cNvPr>
          <p:cNvSpPr/>
          <p:nvPr/>
        </p:nvSpPr>
        <p:spPr>
          <a:xfrm>
            <a:off x="950536" y="2139885"/>
            <a:ext cx="2507529" cy="235670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67702-B048-CBAC-81B9-04DAAAE8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Introductions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91F3C6-441E-4B3F-2195-FA0F1F4CC72D}"/>
              </a:ext>
            </a:extLst>
          </p:cNvPr>
          <p:cNvSpPr/>
          <p:nvPr/>
        </p:nvSpPr>
        <p:spPr>
          <a:xfrm>
            <a:off x="4956928" y="2139885"/>
            <a:ext cx="2507529" cy="235670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18075A-4B05-DAB6-45B3-A9B7A9D7A226}"/>
              </a:ext>
            </a:extLst>
          </p:cNvPr>
          <p:cNvSpPr/>
          <p:nvPr/>
        </p:nvSpPr>
        <p:spPr>
          <a:xfrm>
            <a:off x="8963319" y="2139885"/>
            <a:ext cx="2507529" cy="235670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36697-90D4-1982-2EA8-A289936B44F2}"/>
              </a:ext>
            </a:extLst>
          </p:cNvPr>
          <p:cNvSpPr txBox="1"/>
          <p:nvPr/>
        </p:nvSpPr>
        <p:spPr>
          <a:xfrm>
            <a:off x="9383990" y="4761117"/>
            <a:ext cx="1666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Paul </a:t>
            </a:r>
            <a:r>
              <a:rPr lang="en-GB" b="1" err="1">
                <a:latin typeface="Arial" panose="020B0604020202020204" pitchFamily="34" charset="0"/>
                <a:cs typeface="Arial" panose="020B0604020202020204" pitchFamily="34" charset="0"/>
              </a:rPr>
              <a:t>Agnello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072969-7BC7-63C9-BDE7-C3891AEFB3F6}"/>
              </a:ext>
            </a:extLst>
          </p:cNvPr>
          <p:cNvSpPr txBox="1"/>
          <p:nvPr/>
        </p:nvSpPr>
        <p:spPr>
          <a:xfrm>
            <a:off x="5336063" y="4761117"/>
            <a:ext cx="1666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Karim Badr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58D6B-32BB-3B7B-D7D9-8845BB816618}"/>
              </a:ext>
            </a:extLst>
          </p:cNvPr>
          <p:cNvSpPr txBox="1"/>
          <p:nvPr/>
        </p:nvSpPr>
        <p:spPr>
          <a:xfrm>
            <a:off x="1371207" y="4761117"/>
            <a:ext cx="1666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Yuyun Huang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15E797-C091-66E9-9F86-C1501481F520}"/>
              </a:ext>
            </a:extLst>
          </p:cNvPr>
          <p:cNvSpPr txBox="1"/>
          <p:nvPr/>
        </p:nvSpPr>
        <p:spPr>
          <a:xfrm>
            <a:off x="4749537" y="5130449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Senior Research Scientist</a:t>
            </a:r>
            <a:endParaRPr lang="en-GB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CC2142-8AE5-C5CE-B112-82AC39FEEA80}"/>
              </a:ext>
            </a:extLst>
          </p:cNvPr>
          <p:cNvSpPr txBox="1"/>
          <p:nvPr/>
        </p:nvSpPr>
        <p:spPr>
          <a:xfrm>
            <a:off x="1237946" y="5130449"/>
            <a:ext cx="186467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i="1" dirty="0">
                <a:latin typeface="Arial"/>
                <a:cs typeface="Arial"/>
              </a:rPr>
              <a:t>ML / NLP Expert</a:t>
            </a:r>
            <a:endParaRPr lang="en-GB" i="1" dirty="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A1DC-3B54-C560-F6A1-F93D9546FA8D}"/>
              </a:ext>
            </a:extLst>
          </p:cNvPr>
          <p:cNvSpPr txBox="1"/>
          <p:nvPr/>
        </p:nvSpPr>
        <p:spPr>
          <a:xfrm>
            <a:off x="8726862" y="5130449"/>
            <a:ext cx="318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Senior Associate Consultant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6892703-DB6A-A71A-63C2-45C3ED4B5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5186" y="5745974"/>
            <a:ext cx="1414991" cy="53651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73D6125-0E0A-FAAA-6A8E-DA1CBD498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3607" y="5745974"/>
            <a:ext cx="1414991" cy="536517"/>
          </a:xfrm>
          <a:prstGeom prst="rect">
            <a:avLst/>
          </a:prstGeom>
        </p:spPr>
      </p:pic>
      <p:pic>
        <p:nvPicPr>
          <p:cNvPr id="23" name="Picture 22" descr="A black background with grey letters&#10;&#10;Description automatically generated">
            <a:extLst>
              <a:ext uri="{FF2B5EF4-FFF2-40B4-BE49-F238E27FC236}">
                <a16:creationId xmlns:a16="http://schemas.microsoft.com/office/drawing/2014/main" id="{10F232CE-9742-1988-D15C-BB9AD9EE7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03" y="5535589"/>
            <a:ext cx="1724841" cy="957286"/>
          </a:xfrm>
          <a:prstGeom prst="rect">
            <a:avLst/>
          </a:prstGeom>
        </p:spPr>
      </p:pic>
      <p:pic>
        <p:nvPicPr>
          <p:cNvPr id="5" name="Picture 4" descr="A person in a blue and white striped shirt&#10;&#10;AI-generated content may be incorrect.">
            <a:extLst>
              <a:ext uri="{FF2B5EF4-FFF2-40B4-BE49-F238E27FC236}">
                <a16:creationId xmlns:a16="http://schemas.microsoft.com/office/drawing/2014/main" id="{2BDA3442-C5F0-FE18-BA4E-C87D6AEEFE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8309" t="-2428" r="-22034" b="-2266"/>
          <a:stretch/>
        </p:blipFill>
        <p:spPr>
          <a:xfrm>
            <a:off x="983097" y="2160003"/>
            <a:ext cx="2452992" cy="2344419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8796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98E3-6DE6-FD35-062B-041E0C0D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Forming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9952-7F26-C08C-0573-54E9BD66B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Combine query + retrieved chunk </a:t>
            </a:r>
            <a:r>
              <a:rPr lang="en-US" dirty="0">
                <a:sym typeface="Wingdings" panose="05000000000000000000" pitchFamily="2" charset="2"/>
              </a:rPr>
              <a:t> generate coherent answer</a:t>
            </a:r>
          </a:p>
          <a:p>
            <a:r>
              <a:rPr lang="en-US" dirty="0">
                <a:sym typeface="Wingdings" panose="05000000000000000000" pitchFamily="2" charset="2"/>
              </a:rPr>
              <a:t>Example: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EB229-A214-D98B-DC88-4C8162E18527}"/>
              </a:ext>
            </a:extLst>
          </p:cNvPr>
          <p:cNvSpPr txBox="1"/>
          <p:nvPr/>
        </p:nvSpPr>
        <p:spPr>
          <a:xfrm>
            <a:off x="3271427" y="2975092"/>
            <a:ext cx="5748867" cy="357726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Consolas"/>
              </a:rPr>
              <a:t>Query: </a:t>
            </a:r>
            <a:r>
              <a:rPr lang="en-US" sz="2800" i="1" dirty="0">
                <a:solidFill>
                  <a:schemeClr val="accent2"/>
                </a:solidFill>
                <a:latin typeface="Consolas"/>
              </a:rPr>
              <a:t>{</a:t>
            </a:r>
            <a:r>
              <a:rPr lang="en-US" sz="2800" i="1" dirty="0" err="1">
                <a:solidFill>
                  <a:schemeClr val="accent2"/>
                </a:solidFill>
                <a:latin typeface="Consolas"/>
              </a:rPr>
              <a:t>user_query</a:t>
            </a:r>
            <a:r>
              <a:rPr lang="en-US" sz="2800" i="1" dirty="0">
                <a:solidFill>
                  <a:schemeClr val="accent2"/>
                </a:solidFill>
                <a:latin typeface="Consolas"/>
              </a:rPr>
              <a:t>}</a:t>
            </a:r>
            <a:endParaRPr lang="en-US" i="1" dirty="0">
              <a:solidFill>
                <a:schemeClr val="accent2"/>
              </a:solidFill>
              <a:latin typeface="Aptos" panose="020B00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Consolas"/>
              </a:rPr>
              <a:t>Context: </a:t>
            </a:r>
            <a:endParaRPr lang="en-US" dirty="0">
              <a:latin typeface="Aptos" panose="020B00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i="1" dirty="0">
                <a:solidFill>
                  <a:schemeClr val="accent2"/>
                </a:solidFill>
                <a:latin typeface="Consolas"/>
              </a:rPr>
              <a:t>{retrieved_chunk1} </a:t>
            </a:r>
            <a:endParaRPr lang="en-US" i="1" dirty="0">
              <a:solidFill>
                <a:schemeClr val="accent2"/>
              </a:solidFill>
              <a:latin typeface="Aptos" panose="020B00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i="1" dirty="0">
                <a:solidFill>
                  <a:schemeClr val="accent2"/>
                </a:solidFill>
                <a:latin typeface="Consolas"/>
              </a:rPr>
              <a:t>{retrieved_chunk2}</a:t>
            </a:r>
            <a:endParaRPr lang="en-US" i="1" dirty="0">
              <a:solidFill>
                <a:schemeClr val="accent2"/>
              </a:solidFill>
              <a:latin typeface="Aptos" panose="020B00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i="1" dirty="0">
                <a:solidFill>
                  <a:schemeClr val="accent2"/>
                </a:solidFill>
                <a:latin typeface="Consolas"/>
              </a:rPr>
              <a:t>{retrieved_chunk3} </a:t>
            </a:r>
            <a:endParaRPr lang="en-US" sz="2800" dirty="0">
              <a:solidFill>
                <a:schemeClr val="accent2"/>
              </a:solidFill>
              <a:latin typeface="Consola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i="1" dirty="0">
                <a:solidFill>
                  <a:schemeClr val="accent2"/>
                </a:solidFill>
                <a:latin typeface="Consolas"/>
              </a:rPr>
              <a:t>{retrieved_chunk4}</a:t>
            </a:r>
            <a:endParaRPr lang="en-US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Consolas"/>
              </a:rPr>
              <a:t>Answer:"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51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FC20-31F5-E7CD-625D-29CF8578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your own Chatbot – Code </a:t>
            </a:r>
            <a:endParaRPr lang="en-GB"/>
          </a:p>
        </p:txBody>
      </p:sp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63F2EA20-D16A-805A-32DF-4403B8CB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503577"/>
            <a:ext cx="3019426" cy="349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9980B-FC64-6CAC-0414-CDE581196153}"/>
              </a:ext>
            </a:extLst>
          </p:cNvPr>
          <p:cNvSpPr txBox="1"/>
          <p:nvPr/>
        </p:nvSpPr>
        <p:spPr>
          <a:xfrm>
            <a:off x="838200" y="1797836"/>
            <a:ext cx="5918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demo in </a:t>
            </a:r>
            <a:r>
              <a:rPr lang="en-US" sz="2800" b="1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28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Notebooks</a:t>
            </a:r>
            <a:endParaRPr lang="en-GB" sz="2800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BCC93-8FD5-902A-8102-ED2E312CC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972" y="2428203"/>
            <a:ext cx="2939279" cy="381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4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2192-0D48-46FE-2377-6B6ADA63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54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Build your own Chatbot: No Code via DIFY</a:t>
            </a:r>
            <a:endParaRPr lang="en-GB" sz="4200" dirty="0"/>
          </a:p>
        </p:txBody>
      </p:sp>
      <p:pic>
        <p:nvPicPr>
          <p:cNvPr id="1028" name="Picture 4" descr="Dify.AI: Easy-to-Use LLMOps Platform for Visually Creating and Operating  Your AI Native Applications - Dify Blog">
            <a:extLst>
              <a:ext uri="{FF2B5EF4-FFF2-40B4-BE49-F238E27FC236}">
                <a16:creationId xmlns:a16="http://schemas.microsoft.com/office/drawing/2014/main" id="{5431C840-3846-35F2-EED7-0C8C41E8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0988"/>
            <a:ext cx="3390900" cy="178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6D6B26-958D-50B9-FA73-06E25839EC1B}"/>
              </a:ext>
            </a:extLst>
          </p:cNvPr>
          <p:cNvSpPr txBox="1"/>
          <p:nvPr/>
        </p:nvSpPr>
        <p:spPr>
          <a:xfrm>
            <a:off x="921983" y="5280378"/>
            <a:ext cx="2085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https://dify.ai/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1A950-C6DB-1A0F-D8C9-211C3628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2422525"/>
          </a:xfrm>
        </p:spPr>
        <p:txBody>
          <a:bodyPr/>
          <a:lstStyle/>
          <a:p>
            <a:r>
              <a:rPr lang="en-US" dirty="0"/>
              <a:t>Many no code tools available</a:t>
            </a:r>
          </a:p>
          <a:p>
            <a:r>
              <a:rPr lang="en-US" dirty="0"/>
              <a:t>Example: </a:t>
            </a:r>
            <a:r>
              <a:rPr lang="en-US" b="1" dirty="0"/>
              <a:t>DIFY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Online cloud version (free &amp; paid)</a:t>
            </a:r>
          </a:p>
          <a:p>
            <a:pPr lvl="1"/>
            <a:r>
              <a:rPr lang="en-US" dirty="0"/>
              <a:t>On-premises (Open-source, install on your server) 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A3AC5-A609-CC19-D52B-A0842E0B8D4C}"/>
              </a:ext>
            </a:extLst>
          </p:cNvPr>
          <p:cNvSpPr txBox="1"/>
          <p:nvPr/>
        </p:nvSpPr>
        <p:spPr>
          <a:xfrm>
            <a:off x="8066173" y="1776575"/>
            <a:ext cx="2515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chemeClr val="accent6"/>
                </a:solidFill>
              </a:rPr>
              <a:t>DIFY Demo</a:t>
            </a:r>
            <a:r>
              <a:rPr lang="en-US" sz="3200" i="1" dirty="0">
                <a:solidFill>
                  <a:schemeClr val="accent6"/>
                </a:solidFill>
              </a:rPr>
              <a:t> </a:t>
            </a:r>
            <a:endParaRPr lang="en-GB" sz="3200" i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4BBF8-5772-AD66-8E58-3E48DBA32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685" y="2432787"/>
            <a:ext cx="2794839" cy="36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3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815B3-71F8-7752-402D-3C34A63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Landing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B5943-6394-AD0D-92A3-B98988DD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1647576"/>
            <a:ext cx="1049801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5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6894-9831-10C0-5D5E-EA023999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Chatbot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DF95D-1C8C-6EA7-1557-49A03A3CA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423" y="1825625"/>
            <a:ext cx="9771154" cy="4351338"/>
          </a:xfrm>
        </p:spPr>
      </p:pic>
    </p:spTree>
    <p:extLst>
      <p:ext uri="{BB962C8B-B14F-4D97-AF65-F5344CB8AC3E}">
        <p14:creationId xmlns:p14="http://schemas.microsoft.com/office/powerpoint/2010/main" val="302140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7880-69C4-883F-0D46-F1291090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Create Knowledge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0151E-C375-B8F3-F29F-C7293C797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83" y="1825625"/>
            <a:ext cx="884043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01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056E-7532-F9C6-A357-5537CE52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Upload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35D11-27FD-23F6-A9FC-351B535C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1825625"/>
            <a:ext cx="8954750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9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7053-B4D5-BE1C-59D8-4258F51C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Text Chunking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DEB93-A132-863F-D505-6E4BB9A05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B63AD-661C-145D-9F2D-34C7B1B2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1835"/>
            <a:ext cx="10393225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C97F4-B48C-6EE6-AD7B-8238949F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Embedding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D4A56-F186-5391-2B81-16891BAA5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989BB-0644-1CC6-8760-9DAFA78F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7986"/>
            <a:ext cx="9685867" cy="48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52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1D6B-7662-574B-CB00-C7D2003A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Debugging &amp; Trialing the Chatbot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6011F-D1F7-8EE4-1CCE-9FD684FD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71" y="2016987"/>
            <a:ext cx="11579657" cy="39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8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F566-0C67-7DA4-A21E-F79FA492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FF18D3-DE11-A9FC-FEA5-990254094A5F}"/>
              </a:ext>
            </a:extLst>
          </p:cNvPr>
          <p:cNvGrpSpPr/>
          <p:nvPr/>
        </p:nvGrpSpPr>
        <p:grpSpPr>
          <a:xfrm>
            <a:off x="4975859" y="1757363"/>
            <a:ext cx="6568441" cy="1436166"/>
            <a:chOff x="792480" y="1531620"/>
            <a:chExt cx="4998720" cy="1295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B186163-0E8F-BC0E-E01C-4576393FFE87}"/>
                </a:ext>
              </a:extLst>
            </p:cNvPr>
            <p:cNvSpPr/>
            <p:nvPr/>
          </p:nvSpPr>
          <p:spPr>
            <a:xfrm>
              <a:off x="2179320" y="153162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rgbClr val="FF574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>
                  <a:latin typeface="Arial" panose="020B0604020202020204" pitchFamily="34" charset="0"/>
                  <a:cs typeface="Arial" panose="020B0604020202020204" pitchFamily="34" charset="0"/>
                </a:rPr>
                <a:t>The Basics – What is a RAG Chatbot?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14B7D65-01F4-C828-2D20-CC10114362C9}"/>
                </a:ext>
              </a:extLst>
            </p:cNvPr>
            <p:cNvSpPr/>
            <p:nvPr/>
          </p:nvSpPr>
          <p:spPr>
            <a:xfrm>
              <a:off x="792480" y="153162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8D40FBE-8656-28D9-A41C-30C89D0479AC}"/>
                </a:ext>
              </a:extLst>
            </p:cNvPr>
            <p:cNvGrpSpPr/>
            <p:nvPr/>
          </p:nvGrpSpPr>
          <p:grpSpPr>
            <a:xfrm>
              <a:off x="1941195" y="1686545"/>
              <a:ext cx="384810" cy="985550"/>
              <a:chOff x="1941195" y="1691562"/>
              <a:chExt cx="384810" cy="98555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6B1F1C4-4296-8E40-25A1-BCCFFBAA7D8B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7ED29072-ADED-5BAF-FF87-94E2B70BC462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2C18CF62-CC09-31C1-1FE3-41C06A64F5DC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4B8CA084-3360-C784-44F7-D4AD26DD6E3E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59" name="Rectangle: Rounded Corners 58">
                    <a:extLst>
                      <a:ext uri="{FF2B5EF4-FFF2-40B4-BE49-F238E27FC236}">
                        <a16:creationId xmlns:a16="http://schemas.microsoft.com/office/drawing/2014/main" id="{EDE58893-A068-AF64-83D4-0368D070F28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E331C2EE-A3B6-66FD-8CDC-66C39B0A0A25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942EAC5-0353-B77E-38C5-7EDFFE738BF2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D32ED369-6B6B-E0D8-BE12-D3CBDB701658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980F23A9-E1CC-8D5C-EBF6-E4F1ABDE35C8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9CFDC838-4C9D-6E33-47D8-978C1E9D67CF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54" name="Rectangle: Rounded Corners 53">
                    <a:extLst>
                      <a:ext uri="{FF2B5EF4-FFF2-40B4-BE49-F238E27FC236}">
                        <a16:creationId xmlns:a16="http://schemas.microsoft.com/office/drawing/2014/main" id="{73474CC4-4E36-6367-524D-3CEE94DC137C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Rectangle: Rounded Corners 54">
                    <a:extLst>
                      <a:ext uri="{FF2B5EF4-FFF2-40B4-BE49-F238E27FC236}">
                        <a16:creationId xmlns:a16="http://schemas.microsoft.com/office/drawing/2014/main" id="{E5AE9EEC-8A82-2901-EC4B-47C80347933D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67B26AF-8B38-84CF-6C9F-DDCFDD7A7107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6BF93FFC-9E38-C6BA-ADF1-9EF099FCB6D9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F965539C-E368-EF16-859B-1B4D29E33DF0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BC0584AA-613E-7ABA-AC3D-999C1980D623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49" name="Rectangle: Rounded Corners 48">
                    <a:extLst>
                      <a:ext uri="{FF2B5EF4-FFF2-40B4-BE49-F238E27FC236}">
                        <a16:creationId xmlns:a16="http://schemas.microsoft.com/office/drawing/2014/main" id="{29399FDB-9B6C-BF60-EAB9-C001EB1090A4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4210DADF-9AD3-C0E5-C76E-C329CE6797A6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0789465-8C4D-43D7-BBE1-95E25BA1FB37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ECE9FE6D-336B-845E-DFC1-42DBE86E49BB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DBBCD646-2355-A9C0-DCC3-C08DEDB1154B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F433A9F0-820C-8A86-00A2-5C14A79515B9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68F60A1B-3215-66D4-35F4-C898364FF9B9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Rectangle: Rounded Corners 44">
                    <a:extLst>
                      <a:ext uri="{FF2B5EF4-FFF2-40B4-BE49-F238E27FC236}">
                        <a16:creationId xmlns:a16="http://schemas.microsoft.com/office/drawing/2014/main" id="{8F1AC3A6-3001-5A7E-AE18-3C7B51472E4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5AC3749-3424-5DF5-8437-D556CB723E35}"/>
              </a:ext>
            </a:extLst>
          </p:cNvPr>
          <p:cNvGrpSpPr/>
          <p:nvPr/>
        </p:nvGrpSpPr>
        <p:grpSpPr>
          <a:xfrm>
            <a:off x="4975858" y="3365288"/>
            <a:ext cx="6568441" cy="1325563"/>
            <a:chOff x="792480" y="3105150"/>
            <a:chExt cx="4998720" cy="1295400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06444004-277A-2ECB-597F-7B0CEA252BD0}"/>
                </a:ext>
              </a:extLst>
            </p:cNvPr>
            <p:cNvSpPr/>
            <p:nvPr/>
          </p:nvSpPr>
          <p:spPr>
            <a:xfrm>
              <a:off x="792480" y="310515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rgbClr val="53DFA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Technicals – How to Build your own Chatbot?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D508626-5E3D-31C2-8F72-24DC7307D88B}"/>
                </a:ext>
              </a:extLst>
            </p:cNvPr>
            <p:cNvSpPr/>
            <p:nvPr/>
          </p:nvSpPr>
          <p:spPr>
            <a:xfrm>
              <a:off x="4495800" y="310515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FA352A7-B9CF-6D96-92D0-E2805B35A14D}"/>
                </a:ext>
              </a:extLst>
            </p:cNvPr>
            <p:cNvGrpSpPr/>
            <p:nvPr/>
          </p:nvGrpSpPr>
          <p:grpSpPr>
            <a:xfrm rot="10800000">
              <a:off x="4257675" y="3260075"/>
              <a:ext cx="384810" cy="985550"/>
              <a:chOff x="1941195" y="1691562"/>
              <a:chExt cx="384810" cy="98555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6159683-4B4C-5728-5630-B04DFDD9F448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0D6E5927-64DA-7F7A-37DB-94F301BDB410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0A4D7B20-F0A9-4365-F449-587C4467A060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756D01EA-7158-387F-D992-8831F4B95F17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0F288597-0B0A-7373-7945-86AB18931B4D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Rectangle: Rounded Corners 116">
                    <a:extLst>
                      <a:ext uri="{FF2B5EF4-FFF2-40B4-BE49-F238E27FC236}">
                        <a16:creationId xmlns:a16="http://schemas.microsoft.com/office/drawing/2014/main" id="{D5647E59-1DDA-B425-4D33-4BE70B3B145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AF3DFC-5B2C-378D-96CD-F7FF89CA9429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C040474B-E7F0-CA53-0663-A5B7AC6BCF48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3AEC0193-B742-3C00-0510-8431F67E9EF8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58DD3F83-0553-5BF3-B41E-00332250A041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11" name="Rectangle: Rounded Corners 110">
                    <a:extLst>
                      <a:ext uri="{FF2B5EF4-FFF2-40B4-BE49-F238E27FC236}">
                        <a16:creationId xmlns:a16="http://schemas.microsoft.com/office/drawing/2014/main" id="{74EDA890-6448-3A71-0AD1-B9AFAE96C4C6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3F3D92B-8872-4A8D-ED05-A9B48DCC3CA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386A03B-9C66-D5DC-77D5-4A572AC8F9D9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749F1225-4F4E-EEC4-754E-BDAAFA02E801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2516E8D4-6504-0BE7-80F7-51C88D670730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FD0870F9-0EF4-E617-0AB5-C008D95CA513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06" name="Rectangle: Rounded Corners 105">
                    <a:extLst>
                      <a:ext uri="{FF2B5EF4-FFF2-40B4-BE49-F238E27FC236}">
                        <a16:creationId xmlns:a16="http://schemas.microsoft.com/office/drawing/2014/main" id="{D2FA3C44-DDC0-A4CD-2A5C-307213F871F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6F1945B8-4BAC-FF20-C33F-6342458D69A7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4FA33CD-CFCA-4643-6BF3-6685EF50DCB9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FA321391-5835-3FAD-2A53-E6E38808BBEF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AF69F1AA-F4F2-710B-AE4B-C3E122627FE2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2DAC98F7-D277-4B43-34C3-089DB4238EA9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E5C95686-DC51-F9D8-3E1B-F3A8D751F986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Rectangle: Rounded Corners 101">
                    <a:extLst>
                      <a:ext uri="{FF2B5EF4-FFF2-40B4-BE49-F238E27FC236}">
                        <a16:creationId xmlns:a16="http://schemas.microsoft.com/office/drawing/2014/main" id="{3C109177-EB4B-1C68-5F0C-5EB65EF413A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15369B-5946-84AB-EA74-7BE7110599E9}"/>
              </a:ext>
            </a:extLst>
          </p:cNvPr>
          <p:cNvGrpSpPr/>
          <p:nvPr/>
        </p:nvGrpSpPr>
        <p:grpSpPr>
          <a:xfrm>
            <a:off x="5042534" y="4849383"/>
            <a:ext cx="6568441" cy="1436166"/>
            <a:chOff x="792480" y="1531620"/>
            <a:chExt cx="4998720" cy="1295400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A28E1AE1-18CB-5041-F9B3-ABA137D12F99}"/>
                </a:ext>
              </a:extLst>
            </p:cNvPr>
            <p:cNvSpPr/>
            <p:nvPr/>
          </p:nvSpPr>
          <p:spPr>
            <a:xfrm>
              <a:off x="2179320" y="1531620"/>
              <a:ext cx="3611880" cy="1295400"/>
            </a:xfrm>
            <a:prstGeom prst="roundRect">
              <a:avLst>
                <a:gd name="adj" fmla="val 7843"/>
              </a:avLst>
            </a:prstGeom>
            <a:solidFill>
              <a:srgbClr val="5E66F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Practicals – Hands-On Demos</a:t>
              </a: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EB6EDE28-57AE-EFB3-686A-1B1C1754FD86}"/>
                </a:ext>
              </a:extLst>
            </p:cNvPr>
            <p:cNvSpPr/>
            <p:nvPr/>
          </p:nvSpPr>
          <p:spPr>
            <a:xfrm>
              <a:off x="792480" y="1531620"/>
              <a:ext cx="1295400" cy="1295400"/>
            </a:xfrm>
            <a:prstGeom prst="roundRect">
              <a:avLst>
                <a:gd name="adj" fmla="val 7843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5410CAC-D299-68FE-2DFC-2504240E9295}"/>
                </a:ext>
              </a:extLst>
            </p:cNvPr>
            <p:cNvGrpSpPr/>
            <p:nvPr/>
          </p:nvGrpSpPr>
          <p:grpSpPr>
            <a:xfrm>
              <a:off x="1941195" y="1686545"/>
              <a:ext cx="384810" cy="985550"/>
              <a:chOff x="1941195" y="1691562"/>
              <a:chExt cx="384810" cy="985550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031716F-5FAB-1004-62A8-C806DEC42D74}"/>
                  </a:ext>
                </a:extLst>
              </p:cNvPr>
              <p:cNvGrpSpPr/>
              <p:nvPr/>
            </p:nvGrpSpPr>
            <p:grpSpPr>
              <a:xfrm>
                <a:off x="1941195" y="1691562"/>
                <a:ext cx="384810" cy="123217"/>
                <a:chOff x="5179695" y="2415462"/>
                <a:chExt cx="384810" cy="123217"/>
              </a:xfrm>
            </p:grpSpPr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8E756EF5-F78B-7A35-430C-44691328FBE5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77CDAA31-3DC4-249D-78F3-4E8412FDC8BD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78ED007D-AE87-E9C6-27FC-B7E66457C703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44" name="Rectangle: Rounded Corners 143">
                    <a:extLst>
                      <a:ext uri="{FF2B5EF4-FFF2-40B4-BE49-F238E27FC236}">
                        <a16:creationId xmlns:a16="http://schemas.microsoft.com/office/drawing/2014/main" id="{0F978370-7F15-9DD7-3A44-46835D105204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E478489F-C6E7-AC06-A304-755F84124212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4185CB07-1B7B-0905-84EF-8BF2D3CB6965}"/>
                  </a:ext>
                </a:extLst>
              </p:cNvPr>
              <p:cNvGrpSpPr/>
              <p:nvPr/>
            </p:nvGrpSpPr>
            <p:grpSpPr>
              <a:xfrm>
                <a:off x="1941195" y="1979006"/>
                <a:ext cx="384810" cy="123217"/>
                <a:chOff x="5179695" y="2415462"/>
                <a:chExt cx="384810" cy="123217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481F33D8-9BF5-BF12-4DB3-4D93C79FFF66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B3F465D5-7AA3-80F1-FE89-37A0D4422225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F1CD880-73C7-2FAF-35DD-91554489D3AF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0FE2840F-CB81-0A56-041A-284021D26F53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: Rounded Corners 139">
                    <a:extLst>
                      <a:ext uri="{FF2B5EF4-FFF2-40B4-BE49-F238E27FC236}">
                        <a16:creationId xmlns:a16="http://schemas.microsoft.com/office/drawing/2014/main" id="{C1507C7D-6FB1-C447-EC0C-B10E1C276673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AED8127A-09C1-6F55-244D-4DB6B6A3B47A}"/>
                  </a:ext>
                </a:extLst>
              </p:cNvPr>
              <p:cNvGrpSpPr/>
              <p:nvPr/>
            </p:nvGrpSpPr>
            <p:grpSpPr>
              <a:xfrm>
                <a:off x="1941195" y="2266450"/>
                <a:ext cx="384810" cy="123217"/>
                <a:chOff x="5179695" y="2415462"/>
                <a:chExt cx="384810" cy="123217"/>
              </a:xfrm>
            </p:grpSpPr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D19B39DD-3E97-B107-31DC-DE6CD4513A2B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AC522C07-CCEF-8194-B4BA-F63BFCAE5D7A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295D638B-6608-CABA-A08C-64FA063DB264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34" name="Rectangle: Rounded Corners 133">
                    <a:extLst>
                      <a:ext uri="{FF2B5EF4-FFF2-40B4-BE49-F238E27FC236}">
                        <a16:creationId xmlns:a16="http://schemas.microsoft.com/office/drawing/2014/main" id="{4A80885B-E787-087C-CEFC-A72805861D8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7CCAD60A-EA92-659F-1EFE-AF33DD8153A7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2C768D9-1303-8367-E529-A8F6DA61EC37}"/>
                  </a:ext>
                </a:extLst>
              </p:cNvPr>
              <p:cNvGrpSpPr/>
              <p:nvPr/>
            </p:nvGrpSpPr>
            <p:grpSpPr>
              <a:xfrm>
                <a:off x="1941195" y="2553895"/>
                <a:ext cx="384810" cy="123217"/>
                <a:chOff x="5179695" y="2415462"/>
                <a:chExt cx="384810" cy="123217"/>
              </a:xfrm>
            </p:grpSpPr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90ACADA3-8C06-FA1C-442C-0914F9037645}"/>
                    </a:ext>
                  </a:extLst>
                </p:cNvPr>
                <p:cNvSpPr/>
                <p:nvPr/>
              </p:nvSpPr>
              <p:spPr>
                <a:xfrm>
                  <a:off x="5486400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81C3BDC0-CC54-77DD-A3D9-CA0373F0636A}"/>
                    </a:ext>
                  </a:extLst>
                </p:cNvPr>
                <p:cNvSpPr/>
                <p:nvPr/>
              </p:nvSpPr>
              <p:spPr>
                <a:xfrm>
                  <a:off x="5179695" y="2415462"/>
                  <a:ext cx="78105" cy="123217"/>
                </a:xfrm>
                <a:prstGeom prst="roundRect">
                  <a:avLst>
                    <a:gd name="adj" fmla="val 30556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6AD4E723-FB1F-E777-A515-7F52D5518F8D}"/>
                    </a:ext>
                  </a:extLst>
                </p:cNvPr>
                <p:cNvGrpSpPr/>
                <p:nvPr/>
              </p:nvGrpSpPr>
              <p:grpSpPr>
                <a:xfrm>
                  <a:off x="5209223" y="2438400"/>
                  <a:ext cx="325755" cy="77342"/>
                  <a:chOff x="1301114" y="3429000"/>
                  <a:chExt cx="325755" cy="77342"/>
                </a:xfrm>
              </p:grpSpPr>
              <p:sp>
                <p:nvSpPr>
                  <p:cNvPr id="129" name="Rectangle: Rounded Corners 128">
                    <a:extLst>
                      <a:ext uri="{FF2B5EF4-FFF2-40B4-BE49-F238E27FC236}">
                        <a16:creationId xmlns:a16="http://schemas.microsoft.com/office/drawing/2014/main" id="{0A7CB507-7C74-8EEC-DF6C-2819A7776B85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2900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Rectangle: Rounded Corners 129">
                    <a:extLst>
                      <a:ext uri="{FF2B5EF4-FFF2-40B4-BE49-F238E27FC236}">
                        <a16:creationId xmlns:a16="http://schemas.microsoft.com/office/drawing/2014/main" id="{E4D6F6EB-EC92-9E3E-7951-77EC7E692570}"/>
                      </a:ext>
                    </a:extLst>
                  </p:cNvPr>
                  <p:cNvSpPr/>
                  <p:nvPr/>
                </p:nvSpPr>
                <p:spPr>
                  <a:xfrm>
                    <a:off x="1301114" y="3478910"/>
                    <a:ext cx="325755" cy="27432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26000">
                        <a:srgbClr val="FFFFFF">
                          <a:lumMod val="85000"/>
                        </a:srgbClr>
                      </a:gs>
                      <a:gs pos="70624">
                        <a:srgbClr val="000000">
                          <a:lumMod val="50000"/>
                          <a:lumOff val="50000"/>
                        </a:srgbClr>
                      </a:gs>
                      <a:gs pos="51000">
                        <a:srgbClr val="FFFFFF"/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147" name="Graphic 146" descr="Basic Shapes with solid fill">
            <a:extLst>
              <a:ext uri="{FF2B5EF4-FFF2-40B4-BE49-F238E27FC236}">
                <a16:creationId xmlns:a16="http://schemas.microsoft.com/office/drawing/2014/main" id="{BAC76621-0232-5F1E-45D0-ECB09EB1C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6409" y="1995342"/>
            <a:ext cx="914400" cy="914400"/>
          </a:xfrm>
          <a:prstGeom prst="rect">
            <a:avLst/>
          </a:prstGeom>
        </p:spPr>
      </p:pic>
      <p:pic>
        <p:nvPicPr>
          <p:cNvPr id="149" name="Graphic 148" descr="Abacus with solid fill">
            <a:extLst>
              <a:ext uri="{FF2B5EF4-FFF2-40B4-BE49-F238E27FC236}">
                <a16:creationId xmlns:a16="http://schemas.microsoft.com/office/drawing/2014/main" id="{666A74D1-65A0-C27E-59CF-6FDC2B711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36005" y="3543375"/>
            <a:ext cx="914400" cy="914400"/>
          </a:xfrm>
          <a:prstGeom prst="rect">
            <a:avLst/>
          </a:prstGeom>
        </p:spPr>
      </p:pic>
      <p:pic>
        <p:nvPicPr>
          <p:cNvPr id="151" name="Graphic 150" descr="Golf Flag In Hole with solid fill">
            <a:extLst>
              <a:ext uri="{FF2B5EF4-FFF2-40B4-BE49-F238E27FC236}">
                <a16:creationId xmlns:a16="http://schemas.microsoft.com/office/drawing/2014/main" id="{B043636F-F717-67A1-3712-88AF288D4C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6427" y="5021143"/>
            <a:ext cx="914400" cy="9144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68674401-4339-87D2-26B6-080400332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481" y="1528639"/>
            <a:ext cx="4403102" cy="2935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F386AB-8EC2-8BB7-BB84-445C23A271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958"/>
          <a:stretch/>
        </p:blipFill>
        <p:spPr>
          <a:xfrm>
            <a:off x="598889" y="4760576"/>
            <a:ext cx="1399734" cy="137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22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3622-B2F7-C5F5-4727-D0FFC2F4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Debugging &amp; Trialing the Chatbot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058A4F-DC20-E63B-07AF-7061DD4E5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FEE5E-6912-AB38-ECDB-77E389A6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75" y="1690688"/>
            <a:ext cx="1158944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21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B2DF-A9A3-2DC8-F8A2-07100D77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Using the Chatbot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647626-D95E-6D1B-A896-B7847533C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755" y="1690688"/>
            <a:ext cx="8605390" cy="4351338"/>
          </a:xfrm>
        </p:spPr>
      </p:pic>
    </p:spTree>
    <p:extLst>
      <p:ext uri="{BB962C8B-B14F-4D97-AF65-F5344CB8AC3E}">
        <p14:creationId xmlns:p14="http://schemas.microsoft.com/office/powerpoint/2010/main" val="3523104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A77B-597C-9C1E-8D3F-43C35C9B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DIFY: Using the Chatbot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38865-877B-1358-9299-F15DBFC0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138" y="1589196"/>
            <a:ext cx="6097037" cy="507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13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A827-997B-2BA9-8F22-523E08F5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 Resources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06CF9-E981-55C3-4F1C-C3649F229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0775" cy="4351338"/>
          </a:xfrm>
        </p:spPr>
        <p:txBody>
          <a:bodyPr/>
          <a:lstStyle/>
          <a:p>
            <a:r>
              <a:rPr lang="en-US"/>
              <a:t>Q&amp;A</a:t>
            </a:r>
          </a:p>
          <a:p>
            <a:r>
              <a:rPr lang="en-US"/>
              <a:t>Slides available on </a:t>
            </a:r>
            <a:r>
              <a:rPr lang="en-US" b="1" err="1"/>
              <a:t>Whova</a:t>
            </a:r>
            <a:endParaRPr lang="en-US" b="1"/>
          </a:p>
          <a:p>
            <a:r>
              <a:rPr lang="en-US"/>
              <a:t>All materials (slides, code, and supplementary resources) found on </a:t>
            </a:r>
            <a:r>
              <a:rPr lang="en-US" b="1"/>
              <a:t>GitHub repo </a:t>
            </a:r>
            <a:r>
              <a:rPr lang="en-US"/>
              <a:t>here: </a:t>
            </a:r>
            <a:r>
              <a:rPr lang="en-US">
                <a:hlinkClick r:id="rId2"/>
              </a:rPr>
              <a:t>https://github.com/karimhbadr1/SIOP_2025_ChatBot_Master_Tutorial</a:t>
            </a:r>
            <a:r>
              <a:rPr lang="en-US"/>
              <a:t> </a:t>
            </a:r>
            <a:endParaRPr lang="en-GB"/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2E5D0631-00A5-18FF-AB8F-8F5A126CB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49" y="1590675"/>
            <a:ext cx="3876675" cy="3876675"/>
          </a:xfrm>
          <a:prstGeom prst="rect">
            <a:avLst/>
          </a:prstGeom>
          <a:ln w="762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28596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DC5E-31A0-B42E-1542-43B416D2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Chatbots for I/O Psychology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0536-3467-E654-73F9-C4802386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Industry/Practitioner:</a:t>
            </a:r>
          </a:p>
          <a:p>
            <a:pPr lvl="1"/>
            <a:r>
              <a:rPr lang="en-US" dirty="0"/>
              <a:t>Employee support and HR assistance</a:t>
            </a:r>
          </a:p>
          <a:p>
            <a:pPr lvl="1"/>
            <a:r>
              <a:rPr lang="en-US" dirty="0"/>
              <a:t>Policy and compliance queries </a:t>
            </a:r>
          </a:p>
          <a:p>
            <a:pPr lvl="1"/>
            <a:r>
              <a:rPr lang="en-US" dirty="0"/>
              <a:t>You can upload documents (e.g., policies or employee manuals) and ask questions about them.</a:t>
            </a:r>
          </a:p>
          <a:p>
            <a:r>
              <a:rPr lang="en-US" b="1" i="1" dirty="0"/>
              <a:t>Academia/Student/Researcher: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Asking questions about research articles</a:t>
            </a:r>
          </a:p>
          <a:p>
            <a:r>
              <a:rPr lang="en-US" b="1" i="1" dirty="0"/>
              <a:t>Industry/Practitioner: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Analyze employee surveys</a:t>
            </a:r>
          </a:p>
          <a:p>
            <a:pPr lvl="1"/>
            <a:r>
              <a:rPr lang="en-US" dirty="0"/>
              <a:t>Extract sentiments from comments</a:t>
            </a:r>
          </a:p>
          <a:p>
            <a:pPr lvl="1"/>
            <a:r>
              <a:rPr lang="en-US" dirty="0"/>
              <a:t>Analyze data</a:t>
            </a:r>
          </a:p>
          <a:p>
            <a:r>
              <a:rPr lang="en-US" b="1" i="1" dirty="0"/>
              <a:t>Other: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Real-time Coaching</a:t>
            </a:r>
          </a:p>
          <a:p>
            <a:pPr lvl="1"/>
            <a:r>
              <a:rPr lang="en-US" dirty="0"/>
              <a:t>Simulations of interactions with clients/employees/etc.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041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48D7-1B57-F0D5-8608-BE174197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RAG: An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E72F-CDA8-C6A7-E4BB-EDED6918F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63" y="1781175"/>
            <a:ext cx="5400805" cy="398145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rial"/>
                <a:cs typeface="Arial"/>
              </a:rPr>
              <a:t>RAG: 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/>
                <a:cs typeface="Arial"/>
              </a:rPr>
              <a:t>Retrieval-Augmented Generation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/>
                <a:cs typeface="Arial"/>
              </a:rPr>
              <a:t>It’s a way for AI to give better answers by first searching for useful info in a database (e.g., books, websites) and then using that info to make a clear and smart response. 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/>
                <a:cs typeface="Arial"/>
              </a:rPr>
              <a:t>It’s like an assistant who checks the facts before talking!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3B555-EE49-4F96-882B-2472E1AE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84" y="1701453"/>
            <a:ext cx="5684902" cy="38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5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48D7-1B57-F0D5-8608-BE174197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8780" cy="1325563"/>
          </a:xfrm>
        </p:spPr>
        <p:txBody>
          <a:bodyPr/>
          <a:lstStyle/>
          <a:p>
            <a:r>
              <a:rPr lang="en-US" dirty="0"/>
              <a:t>RAG: </a:t>
            </a:r>
            <a:br>
              <a:rPr lang="en-US" dirty="0"/>
            </a:br>
            <a:r>
              <a:rPr lang="en-US" dirty="0"/>
              <a:t>The Process</a:t>
            </a:r>
            <a:endParaRPr lang="en-GB" dirty="0"/>
          </a:p>
        </p:txBody>
      </p:sp>
      <p:pic>
        <p:nvPicPr>
          <p:cNvPr id="7" name="Content Placeholder 5" descr="A diagram of a question&#10;&#10;AI-generated content may be incorrect.">
            <a:extLst>
              <a:ext uri="{FF2B5EF4-FFF2-40B4-BE49-F238E27FC236}">
                <a16:creationId xmlns:a16="http://schemas.microsoft.com/office/drawing/2014/main" id="{39B8001C-0289-2769-B7C5-804D6867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65" y="360313"/>
            <a:ext cx="7080164" cy="61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9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A diagram of a question&#10;&#10;AI-generated content may be incorrect.">
            <a:extLst>
              <a:ext uri="{FF2B5EF4-FFF2-40B4-BE49-F238E27FC236}">
                <a16:creationId xmlns:a16="http://schemas.microsoft.com/office/drawing/2014/main" id="{CCA6D31C-FB06-DDD0-5A3D-3D1EB1B0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65" y="360313"/>
            <a:ext cx="7080164" cy="6132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448D7-1B57-F0D5-8608-BE174197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8780" cy="1325563"/>
          </a:xfrm>
        </p:spPr>
        <p:txBody>
          <a:bodyPr/>
          <a:lstStyle/>
          <a:p>
            <a:r>
              <a:rPr lang="en-US" dirty="0"/>
              <a:t>RAG: </a:t>
            </a:r>
            <a:br>
              <a:rPr lang="en-US" dirty="0"/>
            </a:br>
            <a:r>
              <a:rPr lang="en-US" dirty="0"/>
              <a:t>The Process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9B8EC-47A7-7AE7-A031-A8B79A15E225}"/>
              </a:ext>
            </a:extLst>
          </p:cNvPr>
          <p:cNvSpPr/>
          <p:nvPr/>
        </p:nvSpPr>
        <p:spPr>
          <a:xfrm>
            <a:off x="6995022" y="360313"/>
            <a:ext cx="2209800" cy="1819524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A1112-E4D4-DE92-F293-86A2E580271D}"/>
              </a:ext>
            </a:extLst>
          </p:cNvPr>
          <p:cNvSpPr txBox="1"/>
          <p:nvPr/>
        </p:nvSpPr>
        <p:spPr>
          <a:xfrm>
            <a:off x="1038225" y="30099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FF5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endParaRPr lang="en-GB" sz="5400" b="1">
              <a:solidFill>
                <a:srgbClr val="FF57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2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062-67E4-AB61-A9C8-F3AE337D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Chunking</a:t>
            </a:r>
            <a:endParaRPr lang="en-GB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340B5-4F6C-0292-174A-0AA221072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49400"/>
            <a:ext cx="10515600" cy="4351338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The process of breaking down large documents or datasets into smaller, manageable pieces (chunks) for the retriever to process.</a:t>
            </a:r>
          </a:p>
          <a:p>
            <a:r>
              <a:rPr lang="en-US" dirty="0"/>
              <a:t>Types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Simple Chunk </a:t>
            </a:r>
            <a:r>
              <a:rPr lang="en-US" dirty="0"/>
              <a:t>(Character / Token cut, Sentence Cut)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Overlap Chunking</a:t>
            </a:r>
            <a:r>
              <a:rPr lang="en-US" dirty="0"/>
              <a:t>: Add overlapping text between chunks to preserve context (e.g., 20% overlap).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Chunk with Summary</a:t>
            </a:r>
            <a:r>
              <a:rPr lang="en-US" dirty="0"/>
              <a:t>: Creates chunks and generates a summary for each chunk to preserve context and aid retrieval.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Semantic Chunking</a:t>
            </a:r>
            <a:r>
              <a:rPr lang="en-US" dirty="0"/>
              <a:t>: Use NLP to split based on meaning (e.g., topic shifts).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51FA4-2BC0-9CE1-DA68-36D7FDFC1B3B}"/>
              </a:ext>
            </a:extLst>
          </p:cNvPr>
          <p:cNvSpPr/>
          <p:nvPr/>
        </p:nvSpPr>
        <p:spPr>
          <a:xfrm>
            <a:off x="518160" y="6176962"/>
            <a:ext cx="11155680" cy="473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Arial"/>
                <a:ea typeface="+mn-lt"/>
                <a:cs typeface="+mn-lt"/>
              </a:rPr>
              <a:t>Tip</a:t>
            </a:r>
            <a:r>
              <a:rPr lang="en-US">
                <a:latin typeface="Arial"/>
                <a:ea typeface="+mn-lt"/>
                <a:cs typeface="+mn-lt"/>
              </a:rPr>
              <a:t>: Experiment with chunking strategies based on your data and use case!</a:t>
            </a:r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58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062-67E4-AB61-A9C8-F3AE337D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Chunking</a:t>
            </a:r>
            <a:endParaRPr lang="en-GB" i="1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F0B057-7F1D-A72F-078D-41E725711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436" y="1347813"/>
            <a:ext cx="9227127" cy="52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1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823</Words>
  <Application>Microsoft Office PowerPoint</Application>
  <PresentationFormat>Widescreen</PresentationFormat>
  <Paragraphs>132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Consolas</vt:lpstr>
      <vt:lpstr>Wingdings</vt:lpstr>
      <vt:lpstr>Office Theme</vt:lpstr>
      <vt:lpstr>Building RAG Q&amp;A Bots for I/O Psychologists  </vt:lpstr>
      <vt:lpstr>Introductions</vt:lpstr>
      <vt:lpstr>Agenda</vt:lpstr>
      <vt:lpstr>Chatbots for I/O Psychology</vt:lpstr>
      <vt:lpstr>RAG: An Overview</vt:lpstr>
      <vt:lpstr>RAG:  The Process</vt:lpstr>
      <vt:lpstr>RAG:  The Process</vt:lpstr>
      <vt:lpstr>Chunking</vt:lpstr>
      <vt:lpstr>Chunking</vt:lpstr>
      <vt:lpstr>Creating Chunks</vt:lpstr>
      <vt:lpstr>RAG:  The Process</vt:lpstr>
      <vt:lpstr>Embeddings</vt:lpstr>
      <vt:lpstr>Embeddings</vt:lpstr>
      <vt:lpstr>Creating Embeddings</vt:lpstr>
      <vt:lpstr>RAG:  The Process</vt:lpstr>
      <vt:lpstr>Searching: Topic Fusion</vt:lpstr>
      <vt:lpstr>Searching: Topic Fusion</vt:lpstr>
      <vt:lpstr>Searching: Cosine Similarity &amp; Vector Search</vt:lpstr>
      <vt:lpstr>RAG:  The Process</vt:lpstr>
      <vt:lpstr>Prompt Forming</vt:lpstr>
      <vt:lpstr>Build your own Chatbot – Code </vt:lpstr>
      <vt:lpstr>Build your own Chatbot: No Code via DIFY</vt:lpstr>
      <vt:lpstr>DIFY: Landing Page</vt:lpstr>
      <vt:lpstr>DIFY: Chatbot</vt:lpstr>
      <vt:lpstr>DIFY: Create Knowledge</vt:lpstr>
      <vt:lpstr>DIFY: Upload Files</vt:lpstr>
      <vt:lpstr>DIFY: Text Chunking</vt:lpstr>
      <vt:lpstr>DIFY: Embedding</vt:lpstr>
      <vt:lpstr>DIFY: Debugging &amp; Trialing the Chatbot</vt:lpstr>
      <vt:lpstr>DIFY: Debugging &amp; Trialing the Chatbot</vt:lpstr>
      <vt:lpstr>DIFY: Using the Chatbot</vt:lpstr>
      <vt:lpstr>DIFY: Using the Chatbot</vt:lpstr>
      <vt:lpstr>Q&amp;A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Karim Badr</dc:creator>
  <cp:lastModifiedBy>Karim Badr</cp:lastModifiedBy>
  <cp:revision>99</cp:revision>
  <dcterms:created xsi:type="dcterms:W3CDTF">2025-03-12T13:38:35Z</dcterms:created>
  <dcterms:modified xsi:type="dcterms:W3CDTF">2025-03-31T15:47:31Z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43f10a-881e-4653-a55e-02ca2cc829dc_Enabled">
    <vt:lpwstr>true</vt:lpwstr>
  </property>
  <property fmtid="{D5CDD505-2E9C-101B-9397-08002B2CF9AE}" pid="3" name="MSIP_Label_9043f10a-881e-4653-a55e-02ca2cc829dc_SetDate">
    <vt:lpwstr>2025-03-31T15:18:00Z</vt:lpwstr>
  </property>
  <property fmtid="{D5CDD505-2E9C-101B-9397-08002B2CF9AE}" pid="4" name="MSIP_Label_9043f10a-881e-4653-a55e-02ca2cc829dc_Method">
    <vt:lpwstr>Standard</vt:lpwstr>
  </property>
  <property fmtid="{D5CDD505-2E9C-101B-9397-08002B2CF9AE}" pid="5" name="MSIP_Label_9043f10a-881e-4653-a55e-02ca2cc829dc_Name">
    <vt:lpwstr>ADC_class_200</vt:lpwstr>
  </property>
  <property fmtid="{D5CDD505-2E9C-101B-9397-08002B2CF9AE}" pid="6" name="MSIP_Label_9043f10a-881e-4653-a55e-02ca2cc829dc_SiteId">
    <vt:lpwstr>94cfddbc-0627-494a-ad7a-29aea3aea832</vt:lpwstr>
  </property>
  <property fmtid="{D5CDD505-2E9C-101B-9397-08002B2CF9AE}" pid="7" name="MSIP_Label_9043f10a-881e-4653-a55e-02ca2cc829dc_ActionId">
    <vt:lpwstr>538a59af-cb2d-426f-982a-34e15808d863</vt:lpwstr>
  </property>
  <property fmtid="{D5CDD505-2E9C-101B-9397-08002B2CF9AE}" pid="8" name="MSIP_Label_9043f10a-881e-4653-a55e-02ca2cc829dc_ContentBits">
    <vt:lpwstr>0</vt:lpwstr>
  </property>
</Properties>
</file>